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59" r:id="rId5"/>
    <p:sldId id="268" r:id="rId6"/>
    <p:sldId id="263" r:id="rId7"/>
    <p:sldId id="264" r:id="rId8"/>
    <p:sldId id="265" r:id="rId9"/>
    <p:sldId id="266" r:id="rId10"/>
    <p:sldId id="267" r:id="rId11"/>
    <p:sldId id="271" r:id="rId12"/>
    <p:sldId id="272" r:id="rId13"/>
    <p:sldId id="273" r:id="rId14"/>
    <p:sldId id="296" r:id="rId15"/>
    <p:sldId id="274" r:id="rId16"/>
    <p:sldId id="275" r:id="rId17"/>
    <p:sldId id="276" r:id="rId18"/>
    <p:sldId id="277" r:id="rId19"/>
    <p:sldId id="278" r:id="rId20"/>
    <p:sldId id="279" r:id="rId21"/>
    <p:sldId id="280" r:id="rId22"/>
    <p:sldId id="297" r:id="rId23"/>
    <p:sldId id="281" r:id="rId24"/>
    <p:sldId id="298" r:id="rId25"/>
    <p:sldId id="282" r:id="rId26"/>
    <p:sldId id="299" r:id="rId27"/>
    <p:sldId id="300" r:id="rId28"/>
    <p:sldId id="301" r:id="rId29"/>
    <p:sldId id="284" r:id="rId30"/>
    <p:sldId id="293" r:id="rId31"/>
    <p:sldId id="294" r:id="rId32"/>
    <p:sldId id="295" r:id="rId33"/>
    <p:sldId id="285" r:id="rId34"/>
    <p:sldId id="286" r:id="rId35"/>
    <p:sldId id="287" r:id="rId36"/>
    <p:sldId id="288" r:id="rId37"/>
    <p:sldId id="289" r:id="rId38"/>
    <p:sldId id="290" r:id="rId39"/>
    <p:sldId id="291" r:id="rId40"/>
    <p:sldId id="292" r:id="rId41"/>
    <p:sldId id="302" r:id="rId42"/>
    <p:sldId id="303" r:id="rId43"/>
    <p:sldId id="304" r:id="rId44"/>
    <p:sldId id="305" r:id="rId45"/>
    <p:sldId id="269" r:id="rId46"/>
    <p:sldId id="270" r:id="rId47"/>
    <p:sldId id="306" r:id="rId48"/>
    <p:sldId id="260" r:id="rId49"/>
    <p:sldId id="261" r:id="rId50"/>
    <p:sldId id="26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67" autoAdjust="0"/>
  </p:normalViewPr>
  <p:slideViewPr>
    <p:cSldViewPr snapToGrid="0">
      <p:cViewPr>
        <p:scale>
          <a:sx n="98" d="100"/>
          <a:sy n="98" d="100"/>
        </p:scale>
        <p:origin x="1074"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29</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30</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31</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is according to real-life feelings, 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32</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en-CN" smtClean="0"/>
              <a:t>33</a:t>
            </a:fld>
            <a:endParaRPr lang="en-CN"/>
          </a:p>
        </p:txBody>
      </p:sp>
    </p:spTree>
    <p:extLst>
      <p:ext uri="{BB962C8B-B14F-4D97-AF65-F5344CB8AC3E}">
        <p14:creationId xmlns:p14="http://schemas.microsoft.com/office/powerpoint/2010/main" val="3202502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34</a:t>
            </a:fld>
            <a:endParaRPr lang="en-CN"/>
          </a:p>
        </p:txBody>
      </p:sp>
    </p:spTree>
    <p:extLst>
      <p:ext uri="{BB962C8B-B14F-4D97-AF65-F5344CB8AC3E}">
        <p14:creationId xmlns:p14="http://schemas.microsoft.com/office/powerpoint/2010/main" val="84032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These are the results we got through the simulation of our code (read and compare, simply)</a:t>
            </a:r>
          </a:p>
          <a:p>
            <a:endParaRPr lang="en-CN" dirty="0"/>
          </a:p>
        </p:txBody>
      </p:sp>
      <p:sp>
        <p:nvSpPr>
          <p:cNvPr id="4" name="Slide Number Placeholder 3"/>
          <p:cNvSpPr>
            <a:spLocks noGrp="1"/>
          </p:cNvSpPr>
          <p:nvPr>
            <p:ph type="sldNum" sz="quarter" idx="5"/>
          </p:nvPr>
        </p:nvSpPr>
        <p:spPr/>
        <p:txBody>
          <a:bodyPr/>
          <a:lstStyle/>
          <a:p>
            <a:fld id="{96DEF5C9-177F-0C45-AA76-662223365ACF}" type="slidenum">
              <a:rPr lang="en-CN" smtClean="0"/>
              <a:t>35</a:t>
            </a:fld>
            <a:endParaRPr lang="en-CN"/>
          </a:p>
        </p:txBody>
      </p:sp>
    </p:spTree>
    <p:extLst>
      <p:ext uri="{BB962C8B-B14F-4D97-AF65-F5344CB8AC3E}">
        <p14:creationId xmlns:p14="http://schemas.microsoft.com/office/powerpoint/2010/main" val="80852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This is a graph to compare between several ways. </a:t>
            </a:r>
            <a:r>
              <a:rPr lang="en-GB" dirty="0"/>
              <a:t>W</a:t>
            </a:r>
            <a:r>
              <a:rPr lang="en-CN"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en-CN" smtClean="0"/>
              <a:t>36</a:t>
            </a:fld>
            <a:endParaRPr lang="en-CN"/>
          </a:p>
        </p:txBody>
      </p:sp>
    </p:spTree>
    <p:extLst>
      <p:ext uri="{BB962C8B-B14F-4D97-AF65-F5344CB8AC3E}">
        <p14:creationId xmlns:p14="http://schemas.microsoft.com/office/powerpoint/2010/main" val="118056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en-CN" smtClean="0"/>
              <a:t>37</a:t>
            </a:fld>
            <a:endParaRPr lang="en-CN"/>
          </a:p>
        </p:txBody>
      </p:sp>
    </p:spTree>
    <p:extLst>
      <p:ext uri="{BB962C8B-B14F-4D97-AF65-F5344CB8AC3E}">
        <p14:creationId xmlns:p14="http://schemas.microsoft.com/office/powerpoint/2010/main" val="253556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en-CN" smtClean="0"/>
              <a:t>38</a:t>
            </a:fld>
            <a:endParaRPr lang="en-CN"/>
          </a:p>
        </p:txBody>
      </p:sp>
    </p:spTree>
    <p:extLst>
      <p:ext uri="{BB962C8B-B14F-4D97-AF65-F5344CB8AC3E}">
        <p14:creationId xmlns:p14="http://schemas.microsoft.com/office/powerpoint/2010/main" val="3147259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en-CN" smtClean="0"/>
              <a:t>39</a:t>
            </a:fld>
            <a:endParaRPr lang="en-CN"/>
          </a:p>
        </p:txBody>
      </p:sp>
    </p:spTree>
    <p:extLst>
      <p:ext uri="{BB962C8B-B14F-4D97-AF65-F5344CB8AC3E}">
        <p14:creationId xmlns:p14="http://schemas.microsoft.com/office/powerpoint/2010/main" val="12418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en-CN" smtClean="0"/>
              <a:t>40</a:t>
            </a:fld>
            <a:endParaRPr lang="en-CN"/>
          </a:p>
        </p:txBody>
      </p:sp>
    </p:spTree>
    <p:extLst>
      <p:ext uri="{BB962C8B-B14F-4D97-AF65-F5344CB8AC3E}">
        <p14:creationId xmlns:p14="http://schemas.microsoft.com/office/powerpoint/2010/main" val="178723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41</a:t>
            </a:fld>
            <a:endParaRPr lang="en-CN"/>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en-CN" smtClean="0"/>
              <a:t>42</a:t>
            </a:fld>
            <a:endParaRPr lang="en-CN"/>
          </a:p>
        </p:txBody>
      </p:sp>
    </p:spTree>
    <p:extLst>
      <p:ext uri="{BB962C8B-B14F-4D97-AF65-F5344CB8AC3E}">
        <p14:creationId xmlns:p14="http://schemas.microsoft.com/office/powerpoint/2010/main" val="1216662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Last but no</a:t>
            </a:r>
            <a:r>
              <a:rPr lang="en-US" dirty="0"/>
              <a:t>t</a:t>
            </a:r>
            <a:r>
              <a:rPr lang="en-CN"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en-CN" smtClean="0"/>
              <a:t>43</a:t>
            </a:fld>
            <a:endParaRPr lang="en-CN"/>
          </a:p>
        </p:txBody>
      </p:sp>
    </p:spTree>
    <p:extLst>
      <p:ext uri="{BB962C8B-B14F-4D97-AF65-F5344CB8AC3E}">
        <p14:creationId xmlns:p14="http://schemas.microsoft.com/office/powerpoint/2010/main" val="544110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en-CN" smtClean="0"/>
              <a:t>44</a:t>
            </a:fld>
            <a:endParaRPr lang="en-CN"/>
          </a:p>
        </p:txBody>
      </p:sp>
    </p:spTree>
    <p:extLst>
      <p:ext uri="{BB962C8B-B14F-4D97-AF65-F5344CB8AC3E}">
        <p14:creationId xmlns:p14="http://schemas.microsoft.com/office/powerpoint/2010/main" val="316812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Here’s the main ideas when we apply the</a:t>
            </a:r>
            <a:r>
              <a:rPr lang="en-US" altLang="zh-CN" sz="1400" baseline="0" dirty="0"/>
              <a:t> model to different aircrafts. TETA and 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 simple process of a person’s boarding a plane, which is shown in this chart on the slide. While boarding a plane, passengers will first go to their assigned seat, put their luggage on the rack and then get seated. While a passenger stowing their bags, other </a:t>
            </a:r>
            <a:r>
              <a:rPr lang="en-US" altLang="zh-CN" b="0" dirty="0" err="1">
                <a:solidFill>
                  <a:srgbClr val="D4D4D4"/>
                </a:solidFill>
                <a:effectLst/>
                <a:latin typeface="Consolas" panose="020B0609020204030204" pitchFamily="49" charset="0"/>
              </a:rPr>
              <a:t>travellers</a:t>
            </a:r>
            <a:r>
              <a:rPr lang="en-US" altLang="zh-CN" b="0" dirty="0">
                <a:solidFill>
                  <a:srgbClr val="D4D4D4"/>
                </a:solidFill>
                <a:effectLst/>
                <a:latin typeface="Consolas" panose="020B0609020204030204" pitchFamily="49" charset="0"/>
              </a:rPr>
              <a:t> who are stuck behind in the queue and haven't reached their target seats should wait until the passenger finishes the process, resulting in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46</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49</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background information and our investigations on the boarding process, we determined our work.</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These are the general</a:t>
            </a:r>
            <a:r>
              <a:rPr lang="en-US" altLang="zh-CN" sz="1400" baseline="0" dirty="0"/>
              <a:t> assumptions of our model. All these assumptions are reasonable according to real-life flying experiences. We need to explain that the third assumption is to make the model discrete to simplify </a:t>
            </a:r>
            <a:r>
              <a:rPr lang="en-US" altLang="zh-CN" sz="1400" baseline="0"/>
              <a:t>the calculation.</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These are the general</a:t>
            </a:r>
            <a:r>
              <a:rPr lang="en-US" altLang="zh-CN" sz="1400" baseline="0" dirty="0"/>
              <a:t> assumptions of our model. All these assumptions are reasonable according to real-life flying experiences. We need to explain that the third assumption is to make the model discrete to simplify </a:t>
            </a:r>
            <a:r>
              <a:rPr lang="en-US" altLang="zh-CN" sz="1400" baseline="0"/>
              <a:t>the calculation.</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Another three general assumptions.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only the simplest situation, so we consider that there’s enough space to store luggage and there’s no one being late for boarding. We also consider the velocity in a specific cell to be constant (which would be ignored in later models, but it’s only used to calculate the distances and wouldn’t cause serious problems). And considering that all passengers want to get seated as quickly as possible, we consider that they always walk as fast as possible.</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only the simplest situation, so we consider that there’s enough space to store luggage and there’s no one being late for boarding. We also consider the velocity in a specific cell to be constant (which would be ignored in later models, but it’s only used to calculate the distances and wouldn’t cause serious problems). And considering that all passengers want to get seated as quickly as possible, we consider that they always walk as fast as possible.</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11.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10" Type="http://schemas.openxmlformats.org/officeDocument/2006/relationships/image" Target="../media/image11.wmf"/><Relationship Id="rId4" Type="http://schemas.openxmlformats.org/officeDocument/2006/relationships/image" Target="../media/image12.jpeg"/><Relationship Id="rId9"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9.w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3"/>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4"/>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083"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084"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42" name="AxMath" r:id="rId3" imgW="7283880" imgH="770760" progId="Equation.AxMath">
                  <p:embed/>
                </p:oleObj>
              </mc:Choice>
              <mc:Fallback>
                <p:oleObj name="AxMath" r:id="rId3" imgW="7283880" imgH="770760" progId="Equation.AxMath">
                  <p:embed/>
                  <p:pic>
                    <p:nvPicPr>
                      <p:cNvPr id="26" name="对象 25"/>
                      <p:cNvPicPr/>
                      <p:nvPr/>
                    </p:nvPicPr>
                    <p:blipFill>
                      <a:blip r:embed="rId4"/>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131"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132"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133"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01"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mc:Choice>
        <mc:Fallback>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65617419"/>
              </p:ext>
            </p:extLst>
          </p:nvPr>
        </p:nvGraphicFramePr>
        <p:xfrm>
          <a:off x="3642015" y="5546101"/>
          <a:ext cx="5234132" cy="1311899"/>
        </p:xfrm>
        <a:graphic>
          <a:graphicData uri="http://schemas.openxmlformats.org/presentationml/2006/ole">
            <mc:AlternateContent xmlns:mc="http://schemas.openxmlformats.org/markup-compatibility/2006">
              <mc:Choice xmlns:v="urn:schemas-microsoft-com:vml" Requires="v">
                <p:oleObj spid="_x0000_s4125"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3642015" y="5546101"/>
                        <a:ext cx="5234132" cy="1311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就坐</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plane types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49" name="AxMath" r:id="rId4" imgW="5717880" imgH="390960" progId="Equation.AxMath">
                  <p:embed/>
                </p:oleObj>
              </mc:Choice>
              <mc:Fallback>
                <p:oleObj name="AxMath" r:id="rId4" imgW="5717880" imgH="390960" progId="Equation.AxMath">
                  <p:embed/>
                  <p:pic>
                    <p:nvPicPr>
                      <p:cNvPr id="2" name="对象 1"/>
                      <p:cNvPicPr/>
                      <p:nvPr/>
                    </p:nvPicPr>
                    <p:blipFill>
                      <a:blip r:embed="rId5"/>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00"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01"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从停下放行李到就坐的时间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248"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249" name="AxMath" r:id="rId6" imgW="4158000" imgH="342360" progId="Equation.AxMath">
                  <p:embed/>
                </p:oleObj>
              </mc:Choice>
              <mc:Fallback>
                <p:oleObj name="AxMath" r:id="rId6" imgW="4158000" imgH="342360" progId="Equation.AxMath">
                  <p:embed/>
                  <p:pic>
                    <p:nvPicPr>
                      <p:cNvPr id="4" name="对象 3"/>
                      <p:cNvPicPr/>
                      <p:nvPr/>
                    </p:nvPicPr>
                    <p:blipFill>
                      <a:blip r:embed="rId7"/>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760923109"/>
              </p:ext>
            </p:extLst>
          </p:nvPr>
        </p:nvGraphicFramePr>
        <p:xfrm>
          <a:off x="2009444" y="3278575"/>
          <a:ext cx="8410426" cy="300849"/>
        </p:xfrm>
        <a:graphic>
          <a:graphicData uri="http://schemas.openxmlformats.org/presentationml/2006/ole">
            <mc:AlternateContent xmlns:mc="http://schemas.openxmlformats.org/markup-compatibility/2006">
              <mc:Choice xmlns:v="urn:schemas-microsoft-com:vml" Requires="v">
                <p:oleObj spid="_x0000_s11296" name="AxMath" r:id="rId4" imgW="5991840" imgH="213840" progId="Equation.AxMath">
                  <p:embed/>
                </p:oleObj>
              </mc:Choice>
              <mc:Fallback>
                <p:oleObj name="AxMath" r:id="rId4" imgW="5991840" imgH="213840" progId="Equation.AxMath">
                  <p:embed/>
                  <p:pic>
                    <p:nvPicPr>
                      <p:cNvPr id="2" name="对象 1"/>
                      <p:cNvPicPr/>
                      <p:nvPr/>
                    </p:nvPicPr>
                    <p:blipFill>
                      <a:blip r:embed="rId5"/>
                      <a:stretch>
                        <a:fillRect/>
                      </a:stretch>
                    </p:blipFill>
                    <p:spPr>
                      <a:xfrm>
                        <a:off x="2009444" y="3278575"/>
                        <a:ext cx="8410426" cy="30084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3589773"/>
              </p:ext>
            </p:extLst>
          </p:nvPr>
        </p:nvGraphicFramePr>
        <p:xfrm>
          <a:off x="4777253" y="4284641"/>
          <a:ext cx="1713471" cy="434470"/>
        </p:xfrm>
        <a:graphic>
          <a:graphicData uri="http://schemas.openxmlformats.org/presentationml/2006/ole">
            <mc:AlternateContent xmlns:mc="http://schemas.openxmlformats.org/markup-compatibility/2006">
              <mc:Choice xmlns:v="urn:schemas-microsoft-com:vml" Requires="v">
                <p:oleObj spid="_x0000_s11297" name="AxMath" r:id="rId6" imgW="1114200" imgH="282960" progId="Equation.AxMath">
                  <p:embed/>
                </p:oleObj>
              </mc:Choice>
              <mc:Fallback>
                <p:oleObj name="AxMath" r:id="rId6" imgW="1114200" imgH="282960" progId="Equation.AxMath">
                  <p:embed/>
                  <p:pic>
                    <p:nvPicPr>
                      <p:cNvPr id="8" name="对象 7"/>
                      <p:cNvPicPr/>
                      <p:nvPr/>
                    </p:nvPicPr>
                    <p:blipFill>
                      <a:blip r:embed="rId7"/>
                      <a:stretch>
                        <a:fillRect/>
                      </a:stretch>
                    </p:blipFill>
                    <p:spPr>
                      <a:xfrm>
                        <a:off x="4777253" y="4284641"/>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21" name="AxMath" r:id="rId4" imgW="2198160" imgH="366120" progId="Equation.AxMath">
                  <p:embed/>
                </p:oleObj>
              </mc:Choice>
              <mc:Fallback>
                <p:oleObj name="AxMath" r:id="rId4" imgW="2198160" imgH="366120" progId="Equation.AxMath">
                  <p:embed/>
                  <p:pic>
                    <p:nvPicPr>
                      <p:cNvPr id="2" name="对象 1"/>
                      <p:cNvPicPr/>
                      <p:nvPr/>
                    </p:nvPicPr>
                    <p:blipFill>
                      <a:blip r:embed="rId5"/>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solidFill>
                  <a:srgbClr val="FF0000"/>
                </a:solidFill>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solidFill>
                <a:srgbClr val="FF0000"/>
              </a:solidFill>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This factor was not 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（为什么是这三个数？）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 (Why these numbers?)</a:t>
            </a:r>
          </a:p>
        </p:txBody>
      </p:sp>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CN"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CN"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en-CN"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en-CN"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1182" y="4649511"/>
            <a:ext cx="3088563" cy="2208489"/>
          </a:xfrm>
          <a:prstGeom prst="rect">
            <a:avLst/>
          </a:prstGeom>
        </p:spPr>
      </p:pic>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6119" y="1942121"/>
            <a:ext cx="6733339" cy="48186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乘客总是保持他们的最大速度。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There is enough space in the aisle so that every passenger can walk at their maximum speed</a:t>
            </a:r>
            <a:r>
              <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这显然不可能。</a:t>
            </a:r>
            <a:endParaRPr kumimoji="0" lang="en-US" altLang="zh-CN" sz="15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This is obviously IMPOSSIBLE.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这条假设在后面的模型中被违背了，并且在计算拥挤度的时候没用到</a:t>
                </a:r>
                <a:endParaRPr kumimoji="0" lang="en-US" altLang="zh-CN" sz="15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Ignored in later models and wasn’t used when calculating queuing index</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TotalTime>
  <Words>8209</Words>
  <Application>Microsoft Office PowerPoint</Application>
  <PresentationFormat>宽屏</PresentationFormat>
  <Paragraphs>525</Paragraphs>
  <Slides>50</Slides>
  <Notes>34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65" baseType="lpstr">
      <vt:lpstr>Ss</vt:lpstr>
      <vt:lpstr>S宋体</vt:lpstr>
      <vt:lpstr>等线</vt:lpstr>
      <vt:lpstr>宋体</vt:lpstr>
      <vt:lpstr>宋体</vt:lpstr>
      <vt:lpstr>Calibri</vt:lpstr>
      <vt:lpstr>Cambria Math</vt:lpstr>
      <vt:lpstr>Century Gothic</vt:lpstr>
      <vt:lpstr>Consolas</vt:lpstr>
      <vt:lpstr>Times New Roman</vt:lpstr>
      <vt:lpstr>Wingdings</vt:lpstr>
      <vt:lpstr>Wingdings 2</vt:lpstr>
      <vt:lpstr>引用</vt:lpstr>
      <vt:lpstr>AxMath</vt:lpstr>
      <vt:lpstr>Equation.AxMath</vt:lpstr>
      <vt:lpstr>登机与离机策略的最优化讨论 The Optimal Boarding &amp; Disembarking Method</vt:lpstr>
      <vt:lpstr>背景 Background</vt:lpstr>
      <vt:lpstr>背景 Background</vt:lpstr>
      <vt:lpstr>任务分割 Our Work</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定义 Definitions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39</cp:revision>
  <dcterms:created xsi:type="dcterms:W3CDTF">2022-04-09T13:58:34Z</dcterms:created>
  <dcterms:modified xsi:type="dcterms:W3CDTF">2022-04-11T03:24:22Z</dcterms:modified>
</cp:coreProperties>
</file>